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6" r:id="rId3"/>
    <p:sldId id="257" r:id="rId4"/>
    <p:sldId id="262" r:id="rId5"/>
    <p:sldId id="270" r:id="rId6"/>
    <p:sldId id="269" r:id="rId7"/>
    <p:sldId id="263" r:id="rId8"/>
    <p:sldId id="268" r:id="rId9"/>
    <p:sldId id="271" r:id="rId10"/>
    <p:sldId id="264" r:id="rId11"/>
    <p:sldId id="265" r:id="rId12"/>
    <p:sldId id="266" r:id="rId13"/>
    <p:sldId id="267" r:id="rId14"/>
    <p:sldId id="26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614"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A0702DC0-8665-4E30-89BA-05EB007D31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cSld name="Заголовок и два объекта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144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914400" y="3941763"/>
            <a:ext cx="77724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914400" y="6251575"/>
            <a:ext cx="19812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352800" y="6248400"/>
            <a:ext cx="29718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81800" y="6248400"/>
            <a:ext cx="1905000" cy="457200"/>
          </a:xfrm>
        </p:spPr>
        <p:txBody>
          <a:bodyPr/>
          <a:lstStyle>
            <a:lvl1pPr>
              <a:defRPr/>
            </a:lvl1pPr>
          </a:lstStyle>
          <a:p>
            <a:fld id="{A619B0FB-A34E-42EF-A93E-3FB35590F64E}"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A0702DC0-8665-4E30-89BA-05EB007D31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A0702DC0-8665-4E30-89BA-05EB007D31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A0702DC0-8665-4E30-89BA-05EB007D31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702DC0-8665-4E30-89BA-05EB007D31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72ED3A3-55DD-4004-A995-73D47B714D4B}" type="datetimeFigureOut">
              <a:rPr lang="ru-RU" smtClean="0"/>
              <a:pPr/>
              <a:t>16.10.2014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A0702DC0-8665-4E30-89BA-05EB007D31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72ED3A3-55DD-4004-A995-73D47B714D4B}" type="datetimeFigureOut">
              <a:rPr lang="ru-RU" smtClean="0"/>
              <a:pPr/>
              <a:t>16.10.2014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0702DC0-8665-4E30-89BA-05EB007D31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римма\Desktop\i (2).jpg"/>
          <p:cNvPicPr>
            <a:picLocks noChangeAspect="1" noChangeArrowheads="1"/>
          </p:cNvPicPr>
          <p:nvPr/>
        </p:nvPicPr>
        <p:blipFill>
          <a:blip r:embed="rId2" cstate="print"/>
          <a:srcRect/>
          <a:stretch>
            <a:fillRect/>
          </a:stretch>
        </p:blipFill>
        <p:spPr bwMode="auto">
          <a:xfrm>
            <a:off x="611560" y="620688"/>
            <a:ext cx="7562279" cy="4248472"/>
          </a:xfrm>
          <a:prstGeom prst="rect">
            <a:avLst/>
          </a:prstGeom>
          <a:noFill/>
        </p:spPr>
      </p:pic>
      <p:sp>
        <p:nvSpPr>
          <p:cNvPr id="3" name="Прямоугольник 2"/>
          <p:cNvSpPr/>
          <p:nvPr/>
        </p:nvSpPr>
        <p:spPr>
          <a:xfrm>
            <a:off x="395536" y="332656"/>
            <a:ext cx="7467622" cy="923330"/>
          </a:xfrm>
          <a:prstGeom prst="rect">
            <a:avLst/>
          </a:prstGeom>
          <a:noFill/>
        </p:spPr>
        <p:txBody>
          <a:bodyPr wrap="none" lIns="91440" tIns="45720" rIns="91440" bIns="45720">
            <a:spAutoFit/>
          </a:bodyPr>
          <a:lstStyle/>
          <a:p>
            <a:pPr algn="ctr"/>
            <a:r>
              <a:rPr lang="ru-RU" sz="5400" b="1" cap="none" spc="0"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rPr>
              <a:t>15 октябрь- </a:t>
            </a:r>
            <a:r>
              <a:rPr lang="tt-RU" sz="5400" b="1" cap="none" spc="0"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rPr>
              <a:t>Хәтер көне</a:t>
            </a:r>
            <a:endParaRPr lang="ru-RU" sz="5400" b="1" cap="none" spc="0" dirty="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title"/>
          </p:nvPr>
        </p:nvSpPr>
        <p:spPr>
          <a:xfrm>
            <a:off x="0" y="0"/>
            <a:ext cx="7772400" cy="1143000"/>
          </a:xfrm>
        </p:spPr>
        <p:txBody>
          <a:bodyPr>
            <a:noAutofit/>
          </a:bodyPr>
          <a:lstStyle/>
          <a:p>
            <a:r>
              <a:rPr lang="tt-RU" sz="1600" dirty="0" smtClean="0">
                <a:solidFill>
                  <a:srgbClr val="FF0000"/>
                </a:solidFill>
                <a:latin typeface="Times New Roman" pitchFamily="18" charset="0"/>
                <a:cs typeface="Times New Roman" pitchFamily="18" charset="0"/>
              </a:rPr>
              <a:t> </a:t>
            </a:r>
            <a:r>
              <a:rPr lang="tt-RU" sz="1600" dirty="0" smtClean="0">
                <a:solidFill>
                  <a:srgbClr val="0070C0"/>
                </a:solidFill>
                <a:latin typeface="Times New Roman" pitchFamily="18" charset="0"/>
                <a:cs typeface="Times New Roman" pitchFamily="18" charset="0"/>
              </a:rPr>
              <a:t>Борынгы </a:t>
            </a:r>
            <a:r>
              <a:rPr lang="tt-RU" sz="1600" dirty="0">
                <a:solidFill>
                  <a:srgbClr val="0070C0"/>
                </a:solidFill>
                <a:latin typeface="Times New Roman" pitchFamily="18" charset="0"/>
                <a:cs typeface="Times New Roman" pitchFamily="18" charset="0"/>
              </a:rPr>
              <a:t>риваят</a:t>
            </a:r>
            <a:r>
              <a:rPr lang="ru-RU" sz="1600" dirty="0" err="1">
                <a:solidFill>
                  <a:srgbClr val="0070C0"/>
                </a:solidFill>
                <a:latin typeface="Times New Roman" pitchFamily="18" charset="0"/>
                <a:cs typeface="Times New Roman" pitchFamily="18" charset="0"/>
              </a:rPr>
              <a:t>ь</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тасвирлаганча</a:t>
            </a:r>
            <a:r>
              <a:rPr lang="ru-RU" sz="1600" dirty="0">
                <a:solidFill>
                  <a:srgbClr val="0070C0"/>
                </a:solidFill>
                <a:latin typeface="Times New Roman" pitchFamily="18" charset="0"/>
                <a:cs typeface="Times New Roman" pitchFamily="18" charset="0"/>
              </a:rPr>
              <a:t>, рус </a:t>
            </a:r>
            <a:r>
              <a:rPr lang="ru-RU" sz="1600" dirty="0" err="1">
                <a:solidFill>
                  <a:srgbClr val="0070C0"/>
                </a:solidFill>
                <a:latin typeface="Times New Roman" pitchFamily="18" charset="0"/>
                <a:cs typeface="Times New Roman" pitchFamily="18" charset="0"/>
              </a:rPr>
              <a:t>падишаһы Явыз</a:t>
            </a:r>
            <a:r>
              <a:rPr lang="ru-RU" sz="1600" dirty="0">
                <a:solidFill>
                  <a:srgbClr val="0070C0"/>
                </a:solidFill>
                <a:latin typeface="Times New Roman" pitchFamily="18" charset="0"/>
                <a:cs typeface="Times New Roman" pitchFamily="18" charset="0"/>
              </a:rPr>
              <a:t> Иван, Казан </a:t>
            </a:r>
            <a:r>
              <a:rPr lang="ru-RU" sz="1600" dirty="0" err="1">
                <a:solidFill>
                  <a:srgbClr val="0070C0"/>
                </a:solidFill>
                <a:latin typeface="Times New Roman" pitchFamily="18" charset="0"/>
                <a:cs typeface="Times New Roman" pitchFamily="18" charset="0"/>
              </a:rPr>
              <a:t>ханбикәсе Сөембикәнең рәсемен күреп</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аңа гашыйк</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була</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үзенә хатынлыкка</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сорап</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яучылар</a:t>
            </a:r>
            <a:r>
              <a:rPr lang="ru-RU" sz="1600" dirty="0">
                <a:solidFill>
                  <a:srgbClr val="0070C0"/>
                </a:solidFill>
                <a:latin typeface="Times New Roman" pitchFamily="18" charset="0"/>
                <a:cs typeface="Times New Roman" pitchFamily="18" charset="0"/>
              </a:rPr>
              <a:t> </a:t>
            </a:r>
            <a:r>
              <a:rPr lang="ru-RU" sz="1600" dirty="0" err="1">
                <a:solidFill>
                  <a:srgbClr val="0070C0"/>
                </a:solidFill>
                <a:latin typeface="Times New Roman" pitchFamily="18" charset="0"/>
                <a:cs typeface="Times New Roman" pitchFamily="18" charset="0"/>
              </a:rPr>
              <a:t>җибәрә</a:t>
            </a:r>
            <a:r>
              <a:rPr lang="ru-RU" sz="1600" dirty="0">
                <a:solidFill>
                  <a:srgbClr val="0070C0"/>
                </a:solidFill>
                <a:latin typeface="Times New Roman" pitchFamily="18" charset="0"/>
                <a:cs typeface="Times New Roman" pitchFamily="18" charset="0"/>
              </a:rPr>
              <a:t>.</a:t>
            </a:r>
          </a:p>
        </p:txBody>
      </p:sp>
      <p:sp>
        <p:nvSpPr>
          <p:cNvPr id="32775" name="Rectangle 7"/>
          <p:cNvSpPr>
            <a:spLocks noGrp="1" noChangeArrowheads="1"/>
          </p:cNvSpPr>
          <p:nvPr>
            <p:ph type="body" sz="half" idx="3"/>
          </p:nvPr>
        </p:nvSpPr>
        <p:spPr>
          <a:xfrm>
            <a:off x="611560" y="5373216"/>
            <a:ext cx="7772400" cy="2189162"/>
          </a:xfrm>
        </p:spPr>
        <p:txBody>
          <a:bodyPr/>
          <a:lstStyle/>
          <a:p>
            <a:pPr>
              <a:buFont typeface="Wingdings" pitchFamily="2" charset="2"/>
              <a:buNone/>
            </a:pPr>
            <a:r>
              <a:rPr lang="tt-RU" sz="2400" b="1" dirty="0">
                <a:solidFill>
                  <a:srgbClr val="0070C0"/>
                </a:solidFill>
                <a:latin typeface="Times New Roman" pitchFamily="18" charset="0"/>
                <a:cs typeface="Times New Roman" pitchFamily="18" charset="0"/>
              </a:rPr>
              <a:t>    Горур Сөембикә моңа риза булмый. Шуннан соң Явыз Иван, зур гаскәр белән килеп, Казанны яулап ала, Сөембикәне үзенә буйсындырмакчы була.</a:t>
            </a:r>
            <a:endParaRPr lang="ru-RU" sz="2400" b="1" dirty="0">
              <a:solidFill>
                <a:srgbClr val="0070C0"/>
              </a:solidFill>
              <a:latin typeface="Times New Roman" pitchFamily="18" charset="0"/>
              <a:cs typeface="Times New Roman" pitchFamily="18" charset="0"/>
            </a:endParaRPr>
          </a:p>
        </p:txBody>
      </p:sp>
      <p:pic>
        <p:nvPicPr>
          <p:cNvPr id="32776" name="Picture 8"/>
          <p:cNvPicPr>
            <a:picLocks noGrp="1" noChangeAspect="1" noChangeArrowheads="1"/>
          </p:cNvPicPr>
          <p:nvPr>
            <p:ph sz="quarter" idx="1"/>
          </p:nvPr>
        </p:nvPicPr>
        <p:blipFill>
          <a:blip r:embed="rId2" cstate="print"/>
          <a:srcRect/>
          <a:stretch>
            <a:fillRect/>
          </a:stretch>
        </p:blipFill>
        <p:spPr>
          <a:xfrm>
            <a:off x="344046" y="1772816"/>
            <a:ext cx="2574522" cy="3600400"/>
          </a:xfrm>
          <a:noFill/>
          <a:ln/>
        </p:spPr>
      </p:pic>
      <p:pic>
        <p:nvPicPr>
          <p:cNvPr id="32777" name="Picture 9"/>
          <p:cNvPicPr>
            <a:picLocks noGrp="1" noChangeAspect="1" noChangeArrowheads="1"/>
          </p:cNvPicPr>
          <p:nvPr>
            <p:ph sz="quarter" idx="2"/>
          </p:nvPr>
        </p:nvPicPr>
        <p:blipFill>
          <a:blip r:embed="rId3" cstate="print"/>
          <a:srcRect/>
          <a:stretch>
            <a:fillRect/>
          </a:stretch>
        </p:blipFill>
        <p:spPr>
          <a:xfrm>
            <a:off x="6228184" y="1700808"/>
            <a:ext cx="2718695" cy="3619658"/>
          </a:xfrm>
          <a:noFill/>
          <a:ln/>
        </p:spPr>
      </p:pic>
      <p:pic>
        <p:nvPicPr>
          <p:cNvPr id="32778" name="Picture 10"/>
          <p:cNvPicPr>
            <a:picLocks noChangeAspect="1" noChangeArrowheads="1"/>
          </p:cNvPicPr>
          <p:nvPr/>
        </p:nvPicPr>
        <p:blipFill>
          <a:blip r:embed="rId4" cstate="print"/>
          <a:srcRect/>
          <a:stretch>
            <a:fillRect/>
          </a:stretch>
        </p:blipFill>
        <p:spPr bwMode="auto">
          <a:xfrm>
            <a:off x="3419872" y="992292"/>
            <a:ext cx="2304256" cy="44851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0" y="4437112"/>
            <a:ext cx="8892480" cy="2619672"/>
          </a:xfrm>
        </p:spPr>
        <p:txBody>
          <a:bodyPr>
            <a:normAutofit/>
          </a:bodyPr>
          <a:lstStyle/>
          <a:p>
            <a:pPr algn="just">
              <a:lnSpc>
                <a:spcPct val="90000"/>
              </a:lnSpc>
              <a:buFont typeface="Wingdings" pitchFamily="2" charset="2"/>
              <a:buNone/>
            </a:pPr>
            <a:r>
              <a:rPr lang="tt-RU" sz="2800" dirty="0" smtClean="0">
                <a:latin typeface="Times New Roman" pitchFamily="18" charset="0"/>
                <a:cs typeface="Times New Roman" pitchFamily="18" charset="0"/>
              </a:rPr>
              <a:t>     </a:t>
            </a:r>
            <a:r>
              <a:rPr lang="tt-RU" sz="2800" dirty="0" smtClean="0">
                <a:solidFill>
                  <a:srgbClr val="FF0000"/>
                </a:solidFill>
                <a:latin typeface="Times New Roman" pitchFamily="18" charset="0"/>
                <a:cs typeface="Times New Roman" pitchFamily="18" charset="0"/>
              </a:rPr>
              <a:t>Ризалык </a:t>
            </a:r>
            <a:r>
              <a:rPr lang="tt-RU" sz="2800" dirty="0">
                <a:solidFill>
                  <a:srgbClr val="FF0000"/>
                </a:solidFill>
                <a:latin typeface="Times New Roman" pitchFamily="18" charset="0"/>
                <a:cs typeface="Times New Roman" pitchFamily="18" charset="0"/>
              </a:rPr>
              <a:t>бирмәсә, бар халкын кырып бетерү белән яный. Шуннан соң Сөембикә теләсә-теләмәсә дә ризалыгын белдерә. Тик бер шарт куя: җиде көн эчендә җиде катлы матур манара калыксын. Әгәр җиде көн эчендә шундый күккә ашкан манара әзер булса, урыс патшасына чыга, имеш, булмаса – вәссәлам.</a:t>
            </a:r>
            <a:endParaRPr lang="ru-RU" sz="2800" dirty="0">
              <a:solidFill>
                <a:srgbClr val="FF0000"/>
              </a:solidFill>
              <a:latin typeface="Times New Roman" pitchFamily="18" charset="0"/>
              <a:cs typeface="Times New Roman" pitchFamily="18" charset="0"/>
            </a:endParaRPr>
          </a:p>
        </p:txBody>
      </p:sp>
      <p:pic>
        <p:nvPicPr>
          <p:cNvPr id="34820" name="Picture 4" descr="Башня Сююмбике"/>
          <p:cNvPicPr>
            <a:picLocks noChangeAspect="1" noChangeArrowheads="1"/>
          </p:cNvPicPr>
          <p:nvPr/>
        </p:nvPicPr>
        <p:blipFill>
          <a:blip r:embed="rId2" cstate="print"/>
          <a:srcRect/>
          <a:stretch>
            <a:fillRect/>
          </a:stretch>
        </p:blipFill>
        <p:spPr bwMode="auto">
          <a:xfrm>
            <a:off x="2915816" y="260648"/>
            <a:ext cx="2880295" cy="34563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48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p:txBody>
          <a:bodyPr>
            <a:normAutofit lnSpcReduction="10000"/>
          </a:bodyPr>
          <a:lstStyle/>
          <a:p>
            <a:pPr algn="ctr">
              <a:lnSpc>
                <a:spcPct val="90000"/>
              </a:lnSpc>
              <a:buFont typeface="Wingdings" pitchFamily="2" charset="2"/>
              <a:buNone/>
            </a:pPr>
            <a:r>
              <a:rPr lang="tt-RU" dirty="0"/>
              <a:t> </a:t>
            </a:r>
          </a:p>
          <a:p>
            <a:pPr algn="ctr">
              <a:lnSpc>
                <a:spcPct val="90000"/>
              </a:lnSpc>
              <a:buFont typeface="Wingdings" pitchFamily="2" charset="2"/>
              <a:buNone/>
            </a:pPr>
            <a:endParaRPr lang="tt-RU" dirty="0"/>
          </a:p>
          <a:p>
            <a:pPr algn="ctr">
              <a:lnSpc>
                <a:spcPct val="90000"/>
              </a:lnSpc>
              <a:buFont typeface="Wingdings" pitchFamily="2" charset="2"/>
              <a:buNone/>
            </a:pPr>
            <a:endParaRPr lang="tt-RU" dirty="0"/>
          </a:p>
          <a:p>
            <a:pPr algn="ctr">
              <a:lnSpc>
                <a:spcPct val="90000"/>
              </a:lnSpc>
              <a:buFont typeface="Wingdings" pitchFamily="2" charset="2"/>
              <a:buNone/>
            </a:pPr>
            <a:endParaRPr lang="tt-RU" dirty="0"/>
          </a:p>
          <a:p>
            <a:pPr algn="just">
              <a:lnSpc>
                <a:spcPct val="90000"/>
              </a:lnSpc>
              <a:buFont typeface="Wingdings" pitchFamily="2" charset="2"/>
              <a:buNone/>
            </a:pPr>
            <a:r>
              <a:rPr lang="tt-RU" dirty="0" smtClean="0">
                <a:solidFill>
                  <a:srgbClr val="FF0000"/>
                </a:solidFill>
                <a:latin typeface="Times New Roman" pitchFamily="18" charset="0"/>
                <a:cs typeface="Times New Roman" pitchFamily="18" charset="0"/>
              </a:rPr>
              <a:t>    </a:t>
            </a:r>
            <a:r>
              <a:rPr lang="tt-RU" dirty="0" smtClean="0">
                <a:solidFill>
                  <a:srgbClr val="0070C0"/>
                </a:solidFill>
                <a:latin typeface="Times New Roman" pitchFamily="18" charset="0"/>
                <a:cs typeface="Times New Roman" pitchFamily="18" charset="0"/>
              </a:rPr>
              <a:t>Явыз </a:t>
            </a:r>
            <a:r>
              <a:rPr lang="tt-RU" dirty="0">
                <a:solidFill>
                  <a:srgbClr val="0070C0"/>
                </a:solidFill>
                <a:latin typeface="Times New Roman" pitchFamily="18" charset="0"/>
                <a:cs typeface="Times New Roman" pitchFamily="18" charset="0"/>
              </a:rPr>
              <a:t>Иван бөтен Рус иленнән осталар җыеп, материал туплап, аларга җиде көн эчендә дөн</a:t>
            </a:r>
            <a:r>
              <a:rPr lang="ru-RU" dirty="0" err="1">
                <a:solidFill>
                  <a:srgbClr val="0070C0"/>
                </a:solidFill>
                <a:latin typeface="Times New Roman" pitchFamily="18" charset="0"/>
                <a:cs typeface="Times New Roman" pitchFamily="18" charset="0"/>
              </a:rPr>
              <a:t>ь</a:t>
            </a:r>
            <a:r>
              <a:rPr lang="tt-RU" dirty="0">
                <a:solidFill>
                  <a:srgbClr val="0070C0"/>
                </a:solidFill>
                <a:latin typeface="Times New Roman" pitchFamily="18" charset="0"/>
                <a:cs typeface="Times New Roman" pitchFamily="18" charset="0"/>
              </a:rPr>
              <a:t>яда тиңе булмаган мәһабәт манара салырга боера. Башкарсалар, аларны зур бүләкләр көтә. Башкармасалар, башлары чабылачак, дип искәртә.</a:t>
            </a:r>
            <a:endParaRPr lang="ru-RU" dirty="0">
              <a:solidFill>
                <a:srgbClr val="0070C0"/>
              </a:solidFill>
              <a:latin typeface="Times New Roman" pitchFamily="18" charset="0"/>
              <a:cs typeface="Times New Roman" pitchFamily="18" charset="0"/>
            </a:endParaRPr>
          </a:p>
        </p:txBody>
      </p:sp>
      <p:pic>
        <p:nvPicPr>
          <p:cNvPr id="35844" name="Picture 4" descr="Сююмбике"/>
          <p:cNvPicPr>
            <a:picLocks noChangeAspect="1" noChangeArrowheads="1"/>
          </p:cNvPicPr>
          <p:nvPr/>
        </p:nvPicPr>
        <p:blipFill>
          <a:blip r:embed="rId2" cstate="print"/>
          <a:srcRect/>
          <a:stretch>
            <a:fillRect/>
          </a:stretch>
        </p:blipFill>
        <p:spPr bwMode="auto">
          <a:xfrm>
            <a:off x="2987824" y="260648"/>
            <a:ext cx="2890838" cy="28908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584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179512" y="3789040"/>
            <a:ext cx="8686800" cy="2867149"/>
          </a:xfrm>
        </p:spPr>
        <p:txBody>
          <a:bodyPr>
            <a:normAutofit fontScale="92500" lnSpcReduction="10000"/>
          </a:bodyPr>
          <a:lstStyle/>
          <a:p>
            <a:pPr algn="just">
              <a:lnSpc>
                <a:spcPct val="90000"/>
              </a:lnSpc>
              <a:buFont typeface="Wingdings" pitchFamily="2" charset="2"/>
              <a:buNone/>
            </a:pPr>
            <a:r>
              <a:rPr lang="tt-RU" dirty="0"/>
              <a:t>   </a:t>
            </a:r>
            <a:r>
              <a:rPr lang="tt-RU" dirty="0" smtClean="0">
                <a:solidFill>
                  <a:srgbClr val="0070C0"/>
                </a:solidFill>
                <a:latin typeface="Times New Roman" pitchFamily="18" charset="0"/>
                <a:cs typeface="Times New Roman" pitchFamily="18" charset="0"/>
              </a:rPr>
              <a:t>Беренче </a:t>
            </a:r>
            <a:r>
              <a:rPr lang="tt-RU" dirty="0">
                <a:solidFill>
                  <a:srgbClr val="0070C0"/>
                </a:solidFill>
                <a:latin typeface="Times New Roman" pitchFamily="18" charset="0"/>
                <a:cs typeface="Times New Roman" pitchFamily="18" charset="0"/>
              </a:rPr>
              <a:t>көндә манараның беренче каты әзер була, икенче көндә - икенчесе. Шулай итеп, җиде көн эчендә җиде катлы искиткеч матур һәм биек манара әзер була. Шуннан соң Сөембикә, Казаннан китәр алдыннан, манарага менеп, халкы, иле, башкаласы белән саубуллашырга рөхсәт сорый. Явыз Иван рөхсәт итә. </a:t>
            </a:r>
            <a:endParaRPr lang="ru-RU" dirty="0">
              <a:solidFill>
                <a:srgbClr val="0070C0"/>
              </a:solidFill>
              <a:latin typeface="Times New Roman" pitchFamily="18" charset="0"/>
              <a:cs typeface="Times New Roman" pitchFamily="18" charset="0"/>
            </a:endParaRPr>
          </a:p>
        </p:txBody>
      </p:sp>
      <p:pic>
        <p:nvPicPr>
          <p:cNvPr id="36868" name="Picture 4"/>
          <p:cNvPicPr>
            <a:picLocks noGrp="1" noChangeAspect="1" noChangeArrowheads="1"/>
          </p:cNvPicPr>
          <p:nvPr>
            <p:ph type="title"/>
          </p:nvPr>
        </p:nvPicPr>
        <p:blipFill>
          <a:blip r:embed="rId2" cstate="print"/>
          <a:srcRect/>
          <a:stretch>
            <a:fillRect/>
          </a:stretch>
        </p:blipFill>
        <p:spPr>
          <a:xfrm>
            <a:off x="4716016" y="332656"/>
            <a:ext cx="4023618" cy="3016703"/>
          </a:xfrm>
          <a:noFill/>
          <a:ln/>
        </p:spPr>
      </p:pic>
      <p:pic>
        <p:nvPicPr>
          <p:cNvPr id="5" name="Picture 2" descr="C:\Users\римма\Desktop\A5FAE791-4E53-4D27-954E-ECC65C4C8FF2_w308_r1.jpg"/>
          <p:cNvPicPr>
            <a:picLocks noChangeAspect="1" noChangeArrowheads="1"/>
          </p:cNvPicPr>
          <p:nvPr/>
        </p:nvPicPr>
        <p:blipFill>
          <a:blip r:embed="rId3" cstate="print"/>
          <a:srcRect t="22222"/>
          <a:stretch>
            <a:fillRect/>
          </a:stretch>
        </p:blipFill>
        <p:spPr bwMode="auto">
          <a:xfrm>
            <a:off x="0" y="332656"/>
            <a:ext cx="4529833" cy="295232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kk1"/>
          <p:cNvPicPr>
            <a:picLocks noChangeAspect="1" noChangeArrowheads="1"/>
          </p:cNvPicPr>
          <p:nvPr/>
        </p:nvPicPr>
        <p:blipFill>
          <a:blip r:embed="rId2" cstate="print"/>
          <a:srcRect/>
          <a:stretch>
            <a:fillRect/>
          </a:stretch>
        </p:blipFill>
        <p:spPr bwMode="auto">
          <a:xfrm>
            <a:off x="755576" y="1"/>
            <a:ext cx="7632848" cy="5674158"/>
          </a:xfrm>
          <a:prstGeom prst="rect">
            <a:avLst/>
          </a:prstGeom>
          <a:noFill/>
          <a:ln w="9525">
            <a:noFill/>
            <a:miter lim="800000"/>
            <a:headEnd/>
            <a:tailEnd/>
          </a:ln>
        </p:spPr>
      </p:pic>
      <p:sp>
        <p:nvSpPr>
          <p:cNvPr id="5" name="Прямоугольник 4"/>
          <p:cNvSpPr/>
          <p:nvPr/>
        </p:nvSpPr>
        <p:spPr>
          <a:xfrm>
            <a:off x="2500298" y="0"/>
            <a:ext cx="4566763" cy="1754326"/>
          </a:xfrm>
          <a:prstGeom prst="rect">
            <a:avLst/>
          </a:prstGeom>
          <a:noFill/>
        </p:spPr>
        <p:txBody>
          <a:bodyPr wrap="none" lIns="91440" tIns="45720" rIns="91440" bIns="45720">
            <a:spAutoFit/>
          </a:bodyPr>
          <a:lstStyle/>
          <a:p>
            <a:pPr algn="ctr"/>
            <a:r>
              <a:rPr lang="ru-RU" sz="5400" b="1" dirty="0" smtClean="0">
                <a:ln w="31550" cmpd="sng">
                  <a:solidFill>
                    <a:srgbClr val="FFFF00"/>
                  </a:solidFill>
                  <a:prstDash val="solid"/>
                </a:ln>
                <a:solidFill>
                  <a:srgbClr val="C00000"/>
                </a:solidFill>
                <a:effectLst>
                  <a:outerShdw blurRad="41275" dist="12700" dir="12000000" algn="tl" rotWithShape="0">
                    <a:srgbClr val="000000">
                      <a:alpha val="40000"/>
                    </a:srgbClr>
                  </a:outerShdw>
                </a:effectLst>
              </a:rPr>
              <a:t>Татарстан </a:t>
            </a:r>
          </a:p>
          <a:p>
            <a:pPr algn="ctr"/>
            <a:r>
              <a:rPr lang="ru-RU" sz="5400" b="1" dirty="0" smtClean="0">
                <a:ln w="31550" cmpd="sng">
                  <a:solidFill>
                    <a:srgbClr val="FFFF00"/>
                  </a:solidFill>
                  <a:prstDash val="solid"/>
                </a:ln>
                <a:solidFill>
                  <a:srgbClr val="C00000"/>
                </a:solidFill>
                <a:effectLst>
                  <a:outerShdw blurRad="41275" dist="12700" dir="12000000" algn="tl" rotWithShape="0">
                    <a:srgbClr val="000000">
                      <a:alpha val="40000"/>
                    </a:srgbClr>
                  </a:outerShdw>
                </a:effectLst>
              </a:rPr>
              <a:t>Республикасы</a:t>
            </a:r>
            <a:endParaRPr lang="ru-RU" sz="5400" b="1" cap="none" spc="0" dirty="0">
              <a:ln w="31550" cmpd="sng">
                <a:solidFill>
                  <a:srgbClr val="FFFF00"/>
                </a:solidFill>
                <a:prstDash val="solid"/>
              </a:ln>
              <a:solidFill>
                <a:srgbClr val="C00000"/>
              </a:solidFill>
              <a:effectLst>
                <a:outerShdw blurRad="41275" dist="12700" dir="12000000" algn="tl" rotWithShape="0">
                  <a:srgbClr val="000000">
                    <a:alpha val="40000"/>
                  </a:srgbClr>
                </a:outerShdw>
              </a:effectLst>
            </a:endParaRPr>
          </a:p>
        </p:txBody>
      </p:sp>
      <p:pic>
        <p:nvPicPr>
          <p:cNvPr id="6" name="Picture 4" descr="Клип_2"/>
          <p:cNvPicPr>
            <a:picLocks noChangeAspect="1" noChangeArrowheads="1"/>
          </p:cNvPicPr>
          <p:nvPr/>
        </p:nvPicPr>
        <p:blipFill>
          <a:blip r:embed="rId3" cstate="print"/>
          <a:srcRect/>
          <a:stretch>
            <a:fillRect/>
          </a:stretch>
        </p:blipFill>
        <p:spPr bwMode="auto">
          <a:xfrm>
            <a:off x="0" y="0"/>
            <a:ext cx="2370522" cy="1857388"/>
          </a:xfrm>
          <a:prstGeom prst="rect">
            <a:avLst/>
          </a:prstGeom>
          <a:noFill/>
          <a:ln w="9525">
            <a:noFill/>
            <a:miter lim="800000"/>
            <a:headEnd/>
            <a:tailEnd/>
          </a:ln>
        </p:spPr>
      </p:pic>
      <p:pic>
        <p:nvPicPr>
          <p:cNvPr id="7" name="Picture 5" descr="Изображение 024"/>
          <p:cNvPicPr>
            <a:picLocks noChangeAspect="1" noChangeArrowheads="1"/>
          </p:cNvPicPr>
          <p:nvPr/>
        </p:nvPicPr>
        <p:blipFill>
          <a:blip r:embed="rId4" cstate="print"/>
          <a:srcRect/>
          <a:stretch>
            <a:fillRect/>
          </a:stretch>
        </p:blipFill>
        <p:spPr bwMode="auto">
          <a:xfrm>
            <a:off x="7286644" y="0"/>
            <a:ext cx="1857356" cy="2005584"/>
          </a:xfrm>
          <a:prstGeom prst="rect">
            <a:avLst/>
          </a:prstGeom>
          <a:noFill/>
          <a:ln w="9525">
            <a:noFill/>
            <a:miter lim="800000"/>
            <a:headEnd/>
            <a:tailEnd/>
          </a:ln>
        </p:spPr>
      </p:pic>
      <p:sp>
        <p:nvSpPr>
          <p:cNvPr id="8" name="TextBox 7"/>
          <p:cNvSpPr txBox="1"/>
          <p:nvPr/>
        </p:nvSpPr>
        <p:spPr>
          <a:xfrm>
            <a:off x="0" y="5657671"/>
            <a:ext cx="9144000" cy="1200329"/>
          </a:xfrm>
          <a:prstGeom prst="rect">
            <a:avLst/>
          </a:prstGeom>
          <a:noFill/>
        </p:spPr>
        <p:txBody>
          <a:bodyPr wrap="square" rtlCol="0">
            <a:spAutoFit/>
          </a:bodyPr>
          <a:lstStyle/>
          <a:p>
            <a:pPr algn="just"/>
            <a:r>
              <a:rPr lang="tt-RU" b="1" dirty="0" smtClean="0">
                <a:solidFill>
                  <a:srgbClr val="C00000"/>
                </a:solidFill>
                <a:latin typeface="Times New Roman" pitchFamily="18" charset="0"/>
                <a:cs typeface="Times New Roman" pitchFamily="18" charset="0"/>
              </a:rPr>
              <a:t>1990 елның 30 августында үзен мөстәкыйл</a:t>
            </a:r>
            <a:r>
              <a:rPr lang="ru-RU" b="1" dirty="0" err="1" smtClean="0">
                <a:solidFill>
                  <a:srgbClr val="C00000"/>
                </a:solidFill>
                <a:latin typeface="Times New Roman" pitchFamily="18" charset="0"/>
                <a:cs typeface="Times New Roman" pitchFamily="18" charset="0"/>
              </a:rPr>
              <a:t>ь</a:t>
            </a:r>
            <a:r>
              <a:rPr lang="tt-RU" b="1" dirty="0" smtClean="0">
                <a:solidFill>
                  <a:srgbClr val="C00000"/>
                </a:solidFill>
                <a:latin typeface="Times New Roman" pitchFamily="18" charset="0"/>
                <a:cs typeface="Times New Roman" pitchFamily="18" charset="0"/>
              </a:rPr>
              <a:t> дәүләт дип иг</a:t>
            </a:r>
            <a:r>
              <a:rPr lang="ru-RU" b="1" dirty="0" err="1" smtClean="0">
                <a:solidFill>
                  <a:srgbClr val="C00000"/>
                </a:solidFill>
                <a:latin typeface="Times New Roman" pitchFamily="18" charset="0"/>
                <a:cs typeface="Times New Roman" pitchFamily="18" charset="0"/>
              </a:rPr>
              <a:t>ъ</a:t>
            </a:r>
            <a:r>
              <a:rPr lang="tt-RU" b="1" dirty="0" smtClean="0">
                <a:solidFill>
                  <a:srgbClr val="C00000"/>
                </a:solidFill>
                <a:latin typeface="Times New Roman" pitchFamily="18" charset="0"/>
                <a:cs typeface="Times New Roman" pitchFamily="18" charset="0"/>
              </a:rPr>
              <a:t>лан итте.</a:t>
            </a:r>
          </a:p>
          <a:p>
            <a:pPr algn="just"/>
            <a:r>
              <a:rPr lang="tt-RU" b="1" dirty="0" smtClean="0">
                <a:solidFill>
                  <a:srgbClr val="C00000"/>
                </a:solidFill>
                <a:latin typeface="Times New Roman" pitchFamily="18" charset="0"/>
                <a:cs typeface="Times New Roman" pitchFamily="18" charset="0"/>
              </a:rPr>
              <a:t>Безнең үзебезнең байрагыбыз, гербыбыз,гимныбыз бар.Илбашыбыз президентыбыз бар.Безнең дәүләттә татарлар да, урыслар да, башка милләт кешеләре дә дус-тату яши.</a:t>
            </a:r>
            <a:endParaRPr lang="ru-RU"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79512" y="3712385"/>
            <a:ext cx="871296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t-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tt-RU" sz="2000" b="1" i="0" u="none" strike="noStrike" cap="none" normalizeH="0" baseline="0" dirty="0" smtClean="0">
                <a:ln>
                  <a:noFill/>
                </a:ln>
                <a:solidFill>
                  <a:srgbClr val="002060"/>
                </a:solidFill>
                <a:effectLst/>
                <a:latin typeface="Times New Roman" pitchFamily="18" charset="0"/>
                <a:ea typeface="Calibri" pitchFamily="34" charset="0"/>
                <a:cs typeface="Times New Roman" pitchFamily="18" charset="0"/>
              </a:rPr>
              <a:t>Әйе, моннан бик күп еллар элек Казан ханлыгы дәверендә башкаланың үзәк өлеше, биек һәм калын диварларда зур-зур капкалар, нык манаралар куелган. Диварлар эченә таш, вак таш һәм ком тутырылган. Нык булсыннар өчен алар бик киң итеп эшләнелгән.Диварлар каршына тирән чокырлар казылган, аларга су тутырылган һәм капканың  күтәрмә күпере булган.Башкала калкулыгы өстендә биек манаралары белән күккә омтылган 5 мәчете булган. Шуларның берсе  –Кол Шәриф мәчете.Казан шәһәренең матурлыгына, байлыгына Мәскәү кенәзлеге бик кызыккан.</a:t>
            </a:r>
            <a:endParaRPr kumimoji="0" lang="tt-RU" sz="2000" b="1" i="0" u="none" strike="noStrike" cap="none" normalizeH="0" baseline="0" dirty="0" smtClean="0">
              <a:ln>
                <a:noFill/>
              </a:ln>
              <a:solidFill>
                <a:srgbClr val="002060"/>
              </a:solidFill>
              <a:effectLst/>
              <a:latin typeface="Times New Roman" pitchFamily="18" charset="0"/>
              <a:cs typeface="Times New Roman" pitchFamily="18" charset="0"/>
            </a:endParaRPr>
          </a:p>
        </p:txBody>
      </p:sp>
      <p:pic>
        <p:nvPicPr>
          <p:cNvPr id="5" name="Picture 5"/>
          <p:cNvPicPr>
            <a:picLocks noChangeAspect="1" noChangeArrowheads="1"/>
          </p:cNvPicPr>
          <p:nvPr/>
        </p:nvPicPr>
        <p:blipFill>
          <a:blip r:embed="rId2" cstate="print"/>
          <a:srcRect/>
          <a:stretch>
            <a:fillRect/>
          </a:stretch>
        </p:blipFill>
        <p:spPr bwMode="auto">
          <a:xfrm>
            <a:off x="971600" y="0"/>
            <a:ext cx="6696744" cy="37170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имма\Desktop\i.jpg"/>
          <p:cNvPicPr>
            <a:picLocks noChangeAspect="1" noChangeArrowheads="1"/>
          </p:cNvPicPr>
          <p:nvPr/>
        </p:nvPicPr>
        <p:blipFill>
          <a:blip r:embed="rId2" cstate="print"/>
          <a:srcRect/>
          <a:stretch>
            <a:fillRect/>
          </a:stretch>
        </p:blipFill>
        <p:spPr bwMode="auto">
          <a:xfrm>
            <a:off x="0" y="404664"/>
            <a:ext cx="4599391" cy="4824536"/>
          </a:xfrm>
          <a:prstGeom prst="rect">
            <a:avLst/>
          </a:prstGeom>
          <a:noFill/>
        </p:spPr>
      </p:pic>
      <p:sp>
        <p:nvSpPr>
          <p:cNvPr id="14337" name="Rectangle 1"/>
          <p:cNvSpPr>
            <a:spLocks noChangeArrowheads="1"/>
          </p:cNvSpPr>
          <p:nvPr/>
        </p:nvSpPr>
        <p:spPr bwMode="auto">
          <a:xfrm>
            <a:off x="4602886" y="1628800"/>
            <a:ext cx="4814010" cy="35394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Бер мең биш йөз илле ике-</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Белеп тор Явыз Иван</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Бу сан безнең хәтерләргә</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Бик тә тирән уелган.</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Шушы елны харап булды</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Татарның башкаласы.</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Шушы елны күп кан койды</a:t>
            </a:r>
            <a:endParaRPr kumimoji="0" lang="ru-RU" sz="28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t-RU" sz="2800" b="1" i="0" u="none" strike="noStrike" cap="none" normalizeH="0" baseline="0" dirty="0" smtClean="0">
                <a:ln>
                  <a:noFill/>
                </a:ln>
                <a:effectLst/>
                <a:latin typeface="Times New Roman" pitchFamily="18" charset="0"/>
                <a:ea typeface="Calibri" pitchFamily="34" charset="0"/>
                <a:cs typeface="Times New Roman" pitchFamily="18" charset="0"/>
              </a:rPr>
              <a:t>Татарның башкаласы .</a:t>
            </a:r>
            <a:endParaRPr kumimoji="0" lang="tt-RU" sz="2800" b="1" i="0" u="none" strike="noStrike" cap="none" normalizeH="0" baseline="0" dirty="0" smtClean="0">
              <a:ln>
                <a:noFill/>
              </a:ln>
              <a:effectLst/>
              <a:latin typeface="Times New Roman" pitchFamily="18" charset="0"/>
              <a:cs typeface="Times New Roman" pitchFamily="18" charset="0"/>
            </a:endParaRPr>
          </a:p>
        </p:txBody>
      </p:sp>
      <p:sp>
        <p:nvSpPr>
          <p:cNvPr id="4" name="Прямоугольник 3"/>
          <p:cNvSpPr/>
          <p:nvPr/>
        </p:nvSpPr>
        <p:spPr>
          <a:xfrm>
            <a:off x="6012160" y="332656"/>
            <a:ext cx="1803507" cy="923330"/>
          </a:xfrm>
          <a:prstGeom prst="rect">
            <a:avLst/>
          </a:prstGeom>
        </p:spPr>
        <p:style>
          <a:lnRef idx="2">
            <a:schemeClr val="dk1"/>
          </a:lnRef>
          <a:fillRef idx="1">
            <a:schemeClr val="lt1"/>
          </a:fillRef>
          <a:effectRef idx="0">
            <a:schemeClr val="dk1"/>
          </a:effectRef>
          <a:fontRef idx="minor">
            <a:schemeClr val="dk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t-RU" sz="5400" b="1" cap="none" spc="0" dirty="0" smtClean="0">
                <a:ln w="11430"/>
                <a:solidFill>
                  <a:schemeClr val="tx1"/>
                </a:solidFill>
                <a:effectLst>
                  <a:outerShdw blurRad="50800" dist="39000" dir="5460000" algn="tl">
                    <a:srgbClr val="000000">
                      <a:alpha val="38000"/>
                    </a:srgbClr>
                  </a:outerShdw>
                </a:effectLst>
              </a:rPr>
              <a:t>1552</a:t>
            </a:r>
            <a:endParaRPr lang="ru-RU" sz="5400" b="1" cap="none" spc="0" dirty="0">
              <a:ln w="11430"/>
              <a:solidFill>
                <a:schemeClr val="tx1"/>
              </a:solidFill>
              <a:effectLst>
                <a:outerShdw blurRad="50800" dist="39000" dir="5460000" algn="tl">
                  <a:srgbClr val="000000">
                    <a:alpha val="38000"/>
                  </a:srgbClr>
                </a:outerShdw>
              </a:effectLst>
            </a:endParaRPr>
          </a:p>
        </p:txBody>
      </p:sp>
      <p:graphicFrame>
        <p:nvGraphicFramePr>
          <p:cNvPr id="5" name="Таблица 4"/>
          <p:cNvGraphicFramePr>
            <a:graphicFrameLocks noGrp="1"/>
          </p:cNvGraphicFramePr>
          <p:nvPr/>
        </p:nvGraphicFramePr>
        <p:xfrm>
          <a:off x="107505" y="5805264"/>
          <a:ext cx="9036496" cy="720090"/>
        </p:xfrm>
        <a:graphic>
          <a:graphicData uri="http://schemas.openxmlformats.org/drawingml/2006/table">
            <a:tbl>
              <a:tblPr/>
              <a:tblGrid>
                <a:gridCol w="4535996"/>
                <a:gridCol w="4500500"/>
              </a:tblGrid>
              <a:tr h="0">
                <a:tc>
                  <a:txBody>
                    <a:bodyPr/>
                    <a:lstStyle/>
                    <a:p>
                      <a:pPr>
                        <a:lnSpc>
                          <a:spcPct val="115000"/>
                        </a:lnSpc>
                        <a:spcAft>
                          <a:spcPts val="0"/>
                        </a:spcAft>
                      </a:pPr>
                      <a:r>
                        <a:rPr lang="ru-RU" sz="2000" dirty="0">
                          <a:solidFill>
                            <a:srgbClr val="212121"/>
                          </a:solidFill>
                          <a:latin typeface="Times New Roman" pitchFamily="18" charset="0"/>
                          <a:ea typeface="Times New Roman"/>
                          <a:cs typeface="Times New Roman" pitchFamily="18" charset="0"/>
                        </a:rPr>
                        <a:t>1552 </a:t>
                      </a:r>
                      <a:r>
                        <a:rPr lang="ru-RU" sz="2000" dirty="0" err="1">
                          <a:solidFill>
                            <a:srgbClr val="212121"/>
                          </a:solidFill>
                          <a:latin typeface="Times New Roman" pitchFamily="18" charset="0"/>
                          <a:ea typeface="Times New Roman"/>
                          <a:cs typeface="Times New Roman" pitchFamily="18" charset="0"/>
                        </a:rPr>
                        <a:t>елның </a:t>
                      </a:r>
                      <a:r>
                        <a:rPr lang="ru-RU" sz="2000" dirty="0">
                          <a:solidFill>
                            <a:srgbClr val="212121"/>
                          </a:solidFill>
                          <a:latin typeface="Times New Roman" pitchFamily="18" charset="0"/>
                          <a:ea typeface="Times New Roman"/>
                          <a:cs typeface="Times New Roman" pitchFamily="18" charset="0"/>
                        </a:rPr>
                        <a:t>2 октябре </a:t>
                      </a:r>
                      <a:endParaRPr lang="ru-RU" sz="2000" dirty="0">
                        <a:latin typeface="Times New Roman" pitchFamily="18" charset="0"/>
                        <a:ea typeface="Times New Roman"/>
                        <a:cs typeface="Times New Roman" pitchFamily="18" charset="0"/>
                      </a:endParaRPr>
                    </a:p>
                  </a:txBody>
                  <a:tcPr marL="9525" marR="9525" marT="9525" marB="9525">
                    <a:lnL>
                      <a:noFill/>
                    </a:lnL>
                    <a:lnR>
                      <a:noFill/>
                    </a:lnR>
                    <a:lnT>
                      <a:noFill/>
                    </a:lnT>
                    <a:lnB>
                      <a:noFill/>
                    </a:lnB>
                  </a:tcPr>
                </a:tc>
                <a:tc>
                  <a:txBody>
                    <a:bodyPr/>
                    <a:lstStyle/>
                    <a:p>
                      <a:pPr>
                        <a:lnSpc>
                          <a:spcPct val="115000"/>
                        </a:lnSpc>
                        <a:spcAft>
                          <a:spcPts val="0"/>
                        </a:spcAft>
                      </a:pPr>
                      <a:r>
                        <a:rPr lang="ru-RU" sz="2000" dirty="0">
                          <a:solidFill>
                            <a:srgbClr val="212121"/>
                          </a:solidFill>
                          <a:latin typeface="Times New Roman" pitchFamily="18" charset="0"/>
                          <a:ea typeface="Times New Roman"/>
                          <a:cs typeface="Times New Roman" pitchFamily="18" charset="0"/>
                        </a:rPr>
                        <a:t>Иван Грозный </a:t>
                      </a:r>
                      <a:r>
                        <a:rPr lang="ru-RU" sz="2000" dirty="0" err="1">
                          <a:solidFill>
                            <a:srgbClr val="212121"/>
                          </a:solidFill>
                          <a:latin typeface="Times New Roman" pitchFamily="18" charset="0"/>
                          <a:ea typeface="Times New Roman"/>
                          <a:cs typeface="Times New Roman" pitchFamily="18" charset="0"/>
                        </a:rPr>
                        <a:t>гаскәрләренең Казанны</a:t>
                      </a:r>
                      <a:r>
                        <a:rPr lang="ru-RU" sz="2000" dirty="0">
                          <a:solidFill>
                            <a:srgbClr val="212121"/>
                          </a:solidFill>
                          <a:latin typeface="Times New Roman" pitchFamily="18" charset="0"/>
                          <a:ea typeface="Times New Roman"/>
                          <a:cs typeface="Times New Roman" pitchFamily="18" charset="0"/>
                        </a:rPr>
                        <a:t> </a:t>
                      </a:r>
                      <a:r>
                        <a:rPr lang="ru-RU" sz="2000" dirty="0" err="1">
                          <a:solidFill>
                            <a:srgbClr val="212121"/>
                          </a:solidFill>
                          <a:latin typeface="Times New Roman" pitchFamily="18" charset="0"/>
                          <a:ea typeface="Times New Roman"/>
                          <a:cs typeface="Times New Roman" pitchFamily="18" charset="0"/>
                        </a:rPr>
                        <a:t>һәм </a:t>
                      </a:r>
                      <a:r>
                        <a:rPr lang="ru-RU" sz="2000" dirty="0">
                          <a:solidFill>
                            <a:srgbClr val="212121"/>
                          </a:solidFill>
                          <a:latin typeface="Times New Roman" pitchFamily="18" charset="0"/>
                          <a:ea typeface="Times New Roman"/>
                          <a:cs typeface="Times New Roman" pitchFamily="18" charset="0"/>
                        </a:rPr>
                        <a:t>Казан </a:t>
                      </a:r>
                      <a:r>
                        <a:rPr lang="ru-RU" sz="2000" dirty="0" err="1">
                          <a:solidFill>
                            <a:srgbClr val="212121"/>
                          </a:solidFill>
                          <a:latin typeface="Times New Roman" pitchFamily="18" charset="0"/>
                          <a:ea typeface="Times New Roman"/>
                          <a:cs typeface="Times New Roman" pitchFamily="18" charset="0"/>
                        </a:rPr>
                        <a:t>ханлыгын</a:t>
                      </a:r>
                      <a:r>
                        <a:rPr lang="ru-RU" sz="2000" dirty="0">
                          <a:solidFill>
                            <a:srgbClr val="212121"/>
                          </a:solidFill>
                          <a:latin typeface="Times New Roman" pitchFamily="18" charset="0"/>
                          <a:ea typeface="Times New Roman"/>
                          <a:cs typeface="Times New Roman" pitchFamily="18" charset="0"/>
                        </a:rPr>
                        <a:t> </a:t>
                      </a:r>
                      <a:r>
                        <a:rPr lang="ru-RU" sz="2000" dirty="0" err="1">
                          <a:solidFill>
                            <a:srgbClr val="212121"/>
                          </a:solidFill>
                          <a:latin typeface="Times New Roman" pitchFamily="18" charset="0"/>
                          <a:ea typeface="Times New Roman"/>
                          <a:cs typeface="Times New Roman" pitchFamily="18" charset="0"/>
                        </a:rPr>
                        <a:t>яулап</a:t>
                      </a:r>
                      <a:r>
                        <a:rPr lang="ru-RU" sz="2000" dirty="0">
                          <a:solidFill>
                            <a:srgbClr val="212121"/>
                          </a:solidFill>
                          <a:latin typeface="Times New Roman" pitchFamily="18" charset="0"/>
                          <a:ea typeface="Times New Roman"/>
                          <a:cs typeface="Times New Roman" pitchFamily="18" charset="0"/>
                        </a:rPr>
                        <a:t> </a:t>
                      </a:r>
                      <a:r>
                        <a:rPr lang="ru-RU" sz="2000" dirty="0" err="1">
                          <a:solidFill>
                            <a:srgbClr val="212121"/>
                          </a:solidFill>
                          <a:latin typeface="Times New Roman" pitchFamily="18" charset="0"/>
                          <a:ea typeface="Times New Roman"/>
                          <a:cs typeface="Times New Roman" pitchFamily="18" charset="0"/>
                        </a:rPr>
                        <a:t>алуы</a:t>
                      </a:r>
                      <a:r>
                        <a:rPr lang="ru-RU" sz="2000" dirty="0">
                          <a:solidFill>
                            <a:srgbClr val="212121"/>
                          </a:solidFill>
                          <a:latin typeface="Times New Roman" pitchFamily="18" charset="0"/>
                          <a:ea typeface="Times New Roman"/>
                          <a:cs typeface="Times New Roman" pitchFamily="18" charset="0"/>
                        </a:rPr>
                        <a:t> </a:t>
                      </a:r>
                      <a:endParaRPr lang="ru-RU" sz="2000" dirty="0">
                        <a:latin typeface="Times New Roman" pitchFamily="18" charset="0"/>
                        <a:ea typeface="Times New Roman"/>
                        <a:cs typeface="Times New Roman" pitchFamily="18" charset="0"/>
                      </a:endParaRPr>
                    </a:p>
                  </a:txBody>
                  <a:tcPr marL="9525" marR="9525" marT="9525" marB="9525"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римма\Desktop\1552\001.jpg"/>
          <p:cNvPicPr>
            <a:picLocks noChangeAspect="1" noChangeArrowheads="1"/>
          </p:cNvPicPr>
          <p:nvPr/>
        </p:nvPicPr>
        <p:blipFill>
          <a:blip r:embed="rId2" cstate="print"/>
          <a:srcRect/>
          <a:stretch>
            <a:fillRect/>
          </a:stretch>
        </p:blipFill>
        <p:spPr bwMode="auto">
          <a:xfrm>
            <a:off x="971600" y="332656"/>
            <a:ext cx="6454086" cy="2944677"/>
          </a:xfrm>
          <a:prstGeom prst="rect">
            <a:avLst/>
          </a:prstGeom>
          <a:noFill/>
        </p:spPr>
      </p:pic>
      <p:pic>
        <p:nvPicPr>
          <p:cNvPr id="1027" name="Picture 3" descr="C:\Users\римма\Desktop\1552\002.jpg"/>
          <p:cNvPicPr>
            <a:picLocks noChangeAspect="1" noChangeArrowheads="1"/>
          </p:cNvPicPr>
          <p:nvPr/>
        </p:nvPicPr>
        <p:blipFill>
          <a:blip r:embed="rId3" cstate="print"/>
          <a:srcRect/>
          <a:stretch>
            <a:fillRect/>
          </a:stretch>
        </p:blipFill>
        <p:spPr bwMode="auto">
          <a:xfrm>
            <a:off x="1259632" y="3354742"/>
            <a:ext cx="5778570" cy="309859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3933056"/>
            <a:ext cx="8461448" cy="2554545"/>
          </a:xfrm>
          <a:prstGeom prst="rect">
            <a:avLst/>
          </a:prstGeom>
        </p:spPr>
        <p:txBody>
          <a:bodyPr wrap="square">
            <a:spAutoFit/>
          </a:bodyPr>
          <a:lstStyle/>
          <a:p>
            <a:pPr algn="just"/>
            <a:r>
              <a:rPr lang="ru-RU" sz="2000" dirty="0" smtClean="0">
                <a:latin typeface="Times New Roman" pitchFamily="18" charset="0"/>
                <a:cs typeface="Times New Roman" pitchFamily="18" charset="0"/>
              </a:rPr>
              <a:t>2 </a:t>
            </a:r>
            <a:r>
              <a:rPr lang="ru-RU" sz="2000" dirty="0" err="1" smtClean="0">
                <a:latin typeface="Times New Roman" pitchFamily="18" charset="0"/>
                <a:cs typeface="Times New Roman" pitchFamily="18" charset="0"/>
              </a:rPr>
              <a:t>октябрьдә Казанга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гомуми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һөҗүм башлау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билгеләнә</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Башта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шәһәрне </a:t>
            </a:r>
            <a:r>
              <a:rPr lang="ru-RU" sz="2000" dirty="0" smtClean="0">
                <a:latin typeface="Times New Roman" pitchFamily="18" charset="0"/>
                <a:cs typeface="Times New Roman" pitchFamily="18" charset="0"/>
              </a:rPr>
              <a:t>утка </a:t>
            </a:r>
            <a:r>
              <a:rPr lang="ru-RU" sz="2000" dirty="0" err="1" smtClean="0">
                <a:latin typeface="Times New Roman" pitchFamily="18" charset="0"/>
                <a:cs typeface="Times New Roman" pitchFamily="18" charset="0"/>
              </a:rPr>
              <a:t>тоталар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Ул</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төнне берәү дә йокламый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казанлылар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дошман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белән соңгы, хәлиткеч сугышка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әзерләнәләр, ә руслар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һөҗүмгә күтәрелергә гомум</a:t>
            </a:r>
            <a:r>
              <a:rPr lang="ru-RU" sz="2000" dirty="0" smtClean="0">
                <a:latin typeface="Times New Roman" pitchFamily="18" charset="0"/>
                <a:cs typeface="Times New Roman" pitchFamily="18" charset="0"/>
              </a:rPr>
              <a:t> сигнал </a:t>
            </a:r>
            <a:r>
              <a:rPr lang="ru-RU" sz="2000" dirty="0" err="1" smtClean="0">
                <a:latin typeface="Times New Roman" pitchFamily="18" charset="0"/>
                <a:cs typeface="Times New Roman" pitchFamily="18" charset="0"/>
              </a:rPr>
              <a:t>бирелүен көтеп торалар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Менә таң алдыннан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Аталык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һәм Нугай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капкалары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янында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бер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үк вакытта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коточкыч</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шартлау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гөрселди—анда </a:t>
            </a:r>
            <a:r>
              <a:rPr lang="ru-RU" sz="2000" dirty="0" smtClean="0">
                <a:latin typeface="Times New Roman" pitchFamily="18" charset="0"/>
                <a:cs typeface="Times New Roman" pitchFamily="18" charset="0"/>
              </a:rPr>
              <a:t>дары </a:t>
            </a:r>
            <a:r>
              <a:rPr lang="ru-RU" sz="2000" dirty="0" err="1" smtClean="0">
                <a:latin typeface="Times New Roman" pitchFamily="18" charset="0"/>
                <a:cs typeface="Times New Roman" pitchFamily="18" charset="0"/>
              </a:rPr>
              <a:t>тутырылган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җәмгысе </a:t>
            </a:r>
            <a:r>
              <a:rPr lang="ru-RU" sz="2000" dirty="0" smtClean="0">
                <a:latin typeface="Times New Roman" pitchFamily="18" charset="0"/>
                <a:cs typeface="Times New Roman" pitchFamily="18" charset="0"/>
              </a:rPr>
              <a:t>48 </a:t>
            </a:r>
            <a:r>
              <a:rPr lang="ru-RU" sz="2000" dirty="0" err="1" smtClean="0">
                <a:latin typeface="Times New Roman" pitchFamily="18" charset="0"/>
                <a:cs typeface="Times New Roman" pitchFamily="18" charset="0"/>
              </a:rPr>
              <a:t>зур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мичкә шартлатыла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Шәһәр ныгытмалары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урыннан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киң аралык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ясап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ишелеп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төшә, һәм шулар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аша</a:t>
            </a:r>
            <a:r>
              <a:rPr lang="ru-RU" sz="2000" dirty="0" smtClean="0">
                <a:latin typeface="Times New Roman" pitchFamily="18" charset="0"/>
                <a:cs typeface="Times New Roman" pitchFamily="18" charset="0"/>
              </a:rPr>
              <a:t> рус </a:t>
            </a:r>
            <a:r>
              <a:rPr lang="ru-RU" sz="2000" dirty="0" err="1" smtClean="0">
                <a:latin typeface="Times New Roman" pitchFamily="18" charset="0"/>
                <a:cs typeface="Times New Roman" pitchFamily="18" charset="0"/>
              </a:rPr>
              <a:t>гаскәрләре ташкыны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шәһәр эченә бәреп керә</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Коточкыч</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сугыш</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башлана</a:t>
            </a: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5" name="Picture 2" descr="C:\Users\римма\Desktop\1552\001.jpg"/>
          <p:cNvPicPr>
            <a:picLocks noChangeAspect="1" noChangeArrowheads="1"/>
          </p:cNvPicPr>
          <p:nvPr/>
        </p:nvPicPr>
        <p:blipFill>
          <a:blip r:embed="rId2" cstate="print"/>
          <a:srcRect/>
          <a:stretch>
            <a:fillRect/>
          </a:stretch>
        </p:blipFill>
        <p:spPr bwMode="auto">
          <a:xfrm>
            <a:off x="467544" y="188640"/>
            <a:ext cx="7891287" cy="36004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имма\Desktop\1552\1272307054_02_580.jpg"/>
          <p:cNvPicPr>
            <a:picLocks noChangeAspect="1" noChangeArrowheads="1"/>
          </p:cNvPicPr>
          <p:nvPr/>
        </p:nvPicPr>
        <p:blipFill>
          <a:blip r:embed="rId2" cstate="print"/>
          <a:srcRect/>
          <a:stretch>
            <a:fillRect/>
          </a:stretch>
        </p:blipFill>
        <p:spPr bwMode="auto">
          <a:xfrm>
            <a:off x="755577" y="196966"/>
            <a:ext cx="7632848" cy="646406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имма\Desktop\1552\0a277aeb20fd8149a2123fc4f8c87b3a.jpg"/>
          <p:cNvPicPr>
            <a:picLocks noChangeAspect="1" noChangeArrowheads="1"/>
          </p:cNvPicPr>
          <p:nvPr/>
        </p:nvPicPr>
        <p:blipFill>
          <a:blip r:embed="rId2" cstate="print"/>
          <a:srcRect/>
          <a:stretch>
            <a:fillRect/>
          </a:stretch>
        </p:blipFill>
        <p:spPr bwMode="auto">
          <a:xfrm>
            <a:off x="1907704" y="260648"/>
            <a:ext cx="5053986" cy="3727314"/>
          </a:xfrm>
          <a:prstGeom prst="rect">
            <a:avLst/>
          </a:prstGeom>
          <a:noFill/>
        </p:spPr>
      </p:pic>
      <p:sp>
        <p:nvSpPr>
          <p:cNvPr id="10241" name="Rectangle 1"/>
          <p:cNvSpPr>
            <a:spLocks noChangeArrowheads="1"/>
          </p:cNvSpPr>
          <p:nvPr/>
        </p:nvSpPr>
        <p:spPr bwMode="auto">
          <a:xfrm>
            <a:off x="323528" y="4221088"/>
            <a:ext cx="856895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Татар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каны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елга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булып</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ага,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мәетләр аша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үтеп йөргесез була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Кремль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турында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Казан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суы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ярлары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чокыр-чакыр</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ныгытма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тирәләре өем-өем мәет белән тула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Өемнәрнең биеклеге</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кайбер</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урыннарда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шәһәр стенасы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биеклегенә җитә.</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Көндез сәгать </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3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тә атка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атланып</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Иван Грозный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шәһәргә керә</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аның өчен көч-хәл белән Нурали</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капкасыннан</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Хан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сараена</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кадәр йөз адымлык</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юлны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мәетләрдән арындыралар</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a:t>
            </a:r>
            <a:r>
              <a:rPr kumimoji="0" lang="ru-RU" sz="2000" b="0" i="0" u="none" strike="noStrike" cap="none" normalizeH="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Казан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җиңелә</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Казан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ханлыгы</a:t>
            </a:r>
            <a:r>
              <a:rPr kumimoji="0" lang="ru-RU" sz="2000" b="0" i="0" u="none" strike="noStrike" cap="none" normalizeH="0" baseline="0" dirty="0" smtClean="0">
                <a:ln>
                  <a:noFill/>
                </a:ln>
                <a:solidFill>
                  <a:srgbClr val="21212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212121"/>
                </a:solidFill>
                <a:effectLst/>
                <a:latin typeface="Times New Roman" pitchFamily="18" charset="0"/>
                <a:ea typeface="Times New Roman" pitchFamily="18" charset="0"/>
                <a:cs typeface="Times New Roman" pitchFamily="18" charset="0"/>
              </a:rPr>
              <a:t>яшәүдән туктый</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римма\Desktop\1552\22412877.jpg"/>
          <p:cNvPicPr>
            <a:picLocks noChangeAspect="1" noChangeArrowheads="1"/>
          </p:cNvPicPr>
          <p:nvPr/>
        </p:nvPicPr>
        <p:blipFill>
          <a:blip r:embed="rId2" cstate="print"/>
          <a:srcRect/>
          <a:stretch>
            <a:fillRect/>
          </a:stretch>
        </p:blipFill>
        <p:spPr bwMode="auto">
          <a:xfrm>
            <a:off x="408032" y="260648"/>
            <a:ext cx="8093461" cy="612068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7" name="Rectangle 9"/>
          <p:cNvSpPr>
            <a:spLocks noGrp="1" noChangeArrowheads="1"/>
          </p:cNvSpPr>
          <p:nvPr>
            <p:ph type="title"/>
          </p:nvPr>
        </p:nvSpPr>
        <p:spPr/>
        <p:txBody>
          <a:bodyPr>
            <a:normAutofit fontScale="90000"/>
          </a:bodyPr>
          <a:lstStyle/>
          <a:p>
            <a:pPr algn="ctr"/>
            <a:r>
              <a:rPr lang="tt-RU" sz="3800" b="1" dirty="0">
                <a:latin typeface="Times New Roman" pitchFamily="18" charset="0"/>
                <a:cs typeface="Times New Roman" pitchFamily="18" charset="0"/>
              </a:rPr>
              <a:t>Риваят</a:t>
            </a:r>
            <a:r>
              <a:rPr lang="ru-RU" sz="3800" b="1" dirty="0" err="1">
                <a:latin typeface="Times New Roman" pitchFamily="18" charset="0"/>
                <a:cs typeface="Times New Roman" pitchFamily="18" charset="0"/>
              </a:rPr>
              <a:t>ь</a:t>
            </a:r>
            <a:r>
              <a:rPr lang="tt-RU" sz="3800" dirty="0">
                <a:latin typeface="Times New Roman" pitchFamily="18" charset="0"/>
                <a:cs typeface="Times New Roman" pitchFamily="18" charset="0"/>
              </a:rPr>
              <a:t> сүзе төрки телләрдә төрле мәг</a:t>
            </a:r>
            <a:r>
              <a:rPr lang="ru-RU" sz="3800" dirty="0" err="1">
                <a:latin typeface="Times New Roman" pitchFamily="18" charset="0"/>
                <a:cs typeface="Times New Roman" pitchFamily="18" charset="0"/>
              </a:rPr>
              <a:t>ънәләрне белдерә</a:t>
            </a:r>
            <a:r>
              <a:rPr lang="ru-RU" sz="3800" dirty="0" err="1"/>
              <a:t>.</a:t>
            </a:r>
            <a:endParaRPr lang="ru-RU" sz="3800" dirty="0"/>
          </a:p>
        </p:txBody>
      </p:sp>
      <p:sp>
        <p:nvSpPr>
          <p:cNvPr id="17418" name="Rectangle 10"/>
          <p:cNvSpPr>
            <a:spLocks noGrp="1" noChangeArrowheads="1"/>
          </p:cNvSpPr>
          <p:nvPr>
            <p:ph type="body" idx="1"/>
          </p:nvPr>
        </p:nvSpPr>
        <p:spPr/>
        <p:txBody>
          <a:bodyPr/>
          <a:lstStyle/>
          <a:p>
            <a:pPr algn="just">
              <a:buFont typeface="Wingdings" pitchFamily="2" charset="2"/>
              <a:buNone/>
            </a:pPr>
            <a:r>
              <a:rPr lang="tt-RU" dirty="0" smtClean="0">
                <a:latin typeface="Times New Roman" pitchFamily="18" charset="0"/>
                <a:cs typeface="Times New Roman" pitchFamily="18" charset="0"/>
              </a:rPr>
              <a:t>    Ул </a:t>
            </a:r>
            <a:r>
              <a:rPr lang="tt-RU" dirty="0">
                <a:latin typeface="Times New Roman" pitchFamily="18" charset="0"/>
                <a:cs typeface="Times New Roman" pitchFamily="18" charset="0"/>
              </a:rPr>
              <a:t>легенда, тарих, истәлек, сөйләм, повест</a:t>
            </a:r>
            <a:r>
              <a:rPr lang="ru-RU" dirty="0" err="1">
                <a:latin typeface="Times New Roman" pitchFamily="18" charset="0"/>
                <a:cs typeface="Times New Roman" pitchFamily="18" charset="0"/>
              </a:rPr>
              <a:t>ь</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хикәят, әкият, уйдырма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мәсәл кебек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атамаларның </a:t>
            </a:r>
            <a:r>
              <a:rPr lang="ru-RU" dirty="0">
                <a:latin typeface="Times New Roman" pitchFamily="18" charset="0"/>
                <a:cs typeface="Times New Roman" pitchFamily="18" charset="0"/>
              </a:rPr>
              <a:t>синонимы </a:t>
            </a:r>
            <a:r>
              <a:rPr lang="ru-RU" dirty="0" err="1">
                <a:latin typeface="Times New Roman" pitchFamily="18" charset="0"/>
                <a:cs typeface="Times New Roman" pitchFamily="18" charset="0"/>
              </a:rPr>
              <a:t>рәвешендә дә кулланыла</a:t>
            </a:r>
            <a:r>
              <a:rPr lang="ru-RU" dirty="0">
                <a:latin typeface="Times New Roman" pitchFamily="18" charset="0"/>
                <a:cs typeface="Times New Roman" pitchFamily="18" charset="0"/>
              </a:rPr>
              <a:t>. </a:t>
            </a:r>
            <a:r>
              <a:rPr lang="ru-RU" b="1" i="1" dirty="0" err="1">
                <a:latin typeface="Times New Roman" pitchFamily="18" charset="0"/>
                <a:cs typeface="Times New Roman" pitchFamily="18" charset="0"/>
              </a:rPr>
              <a:t>Риваятьләрдә</a:t>
            </a:r>
            <a:r>
              <a:rPr lang="ru-RU" i="1" dirty="0" err="1">
                <a:latin typeface="Times New Roman" pitchFamily="18" charset="0"/>
                <a:cs typeface="Times New Roman" pitchFamily="18" charset="0"/>
              </a:rPr>
              <a:t> </a:t>
            </a:r>
            <a:r>
              <a:rPr lang="ru-RU" b="1" i="1" dirty="0" err="1">
                <a:latin typeface="Times New Roman" pitchFamily="18" charset="0"/>
                <a:cs typeface="Times New Roman" pitchFamily="18" charset="0"/>
              </a:rPr>
              <a:t>элеккедән килгән яисә буыннан</a:t>
            </a:r>
            <a:r>
              <a:rPr lang="ru-RU" b="1" i="1" dirty="0">
                <a:latin typeface="Times New Roman" pitchFamily="18" charset="0"/>
                <a:cs typeface="Times New Roman" pitchFamily="18" charset="0"/>
              </a:rPr>
              <a:t> </a:t>
            </a:r>
            <a:r>
              <a:rPr lang="ru-RU" b="1" i="1" dirty="0" err="1">
                <a:latin typeface="Times New Roman" pitchFamily="18" charset="0"/>
                <a:cs typeface="Times New Roman" pitchFamily="18" charset="0"/>
              </a:rPr>
              <a:t>буынга</a:t>
            </a:r>
            <a:r>
              <a:rPr lang="ru-RU" b="1" i="1" dirty="0">
                <a:latin typeface="Times New Roman" pitchFamily="18" charset="0"/>
                <a:cs typeface="Times New Roman" pitchFamily="18" charset="0"/>
              </a:rPr>
              <a:t> </a:t>
            </a:r>
            <a:r>
              <a:rPr lang="ru-RU" b="1" i="1" dirty="0" err="1">
                <a:latin typeface="Times New Roman" pitchFamily="18" charset="0"/>
                <a:cs typeface="Times New Roman" pitchFamily="18" charset="0"/>
              </a:rPr>
              <a:t>сөйләнгән</a:t>
            </a:r>
            <a:r>
              <a:rPr lang="ru-RU" i="1" dirty="0" err="1">
                <a:latin typeface="Times New Roman" pitchFamily="18" charset="0"/>
                <a:cs typeface="Times New Roman" pitchFamily="18" charset="0"/>
              </a:rPr>
              <a:t> </a:t>
            </a:r>
            <a:r>
              <a:rPr lang="ru-RU" b="1" i="1" dirty="0" err="1">
                <a:latin typeface="Times New Roman" pitchFamily="18" charset="0"/>
                <a:cs typeface="Times New Roman" pitchFamily="18" charset="0"/>
              </a:rPr>
              <a:t>вакыйга-хәлләр хикәяләнә.</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Кайбер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риваятьләр тулысы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белән уйдырма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эчтәлеккә корылган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була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Шул</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яклары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белән алар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бераз</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әкияткә дә тартым</a:t>
            </a:r>
            <a:r>
              <a:rPr lang="ru-RU"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356</TotalTime>
  <Words>599</Words>
  <Application>Microsoft Office PowerPoint</Application>
  <PresentationFormat>Экран (4:3)</PresentationFormat>
  <Paragraphs>30</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Трек</vt:lpstr>
      <vt:lpstr>Слайд 1</vt:lpstr>
      <vt:lpstr>Слайд 2</vt:lpstr>
      <vt:lpstr>Слайд 3</vt:lpstr>
      <vt:lpstr>Слайд 4</vt:lpstr>
      <vt:lpstr>Слайд 5</vt:lpstr>
      <vt:lpstr>Слайд 6</vt:lpstr>
      <vt:lpstr>Слайд 7</vt:lpstr>
      <vt:lpstr>Слайд 8</vt:lpstr>
      <vt:lpstr>Риваять сүзе төрки телләрдә төрле мәгънәләрне белдерә.</vt:lpstr>
      <vt:lpstr> Борынгы риваять тасвирлаганча, рус падишаһы Явыз Иван, Казан ханбикәсе Сөембикәнең рәсемен күреп, аңа гашыйк була, үзенә хатынлыкка сорап, яучылар җибәрә.</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римма</dc:creator>
  <cp:lastModifiedBy>dom</cp:lastModifiedBy>
  <cp:revision>44</cp:revision>
  <dcterms:created xsi:type="dcterms:W3CDTF">2012-10-09T09:21:55Z</dcterms:created>
  <dcterms:modified xsi:type="dcterms:W3CDTF">2014-10-16T19:14:57Z</dcterms:modified>
</cp:coreProperties>
</file>